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0" r:id="rId2"/>
    <p:sldId id="289" r:id="rId3"/>
    <p:sldId id="285" r:id="rId4"/>
    <p:sldId id="269" r:id="rId5"/>
    <p:sldId id="282" r:id="rId6"/>
    <p:sldId id="290" r:id="rId7"/>
    <p:sldId id="291" r:id="rId8"/>
    <p:sldId id="287" r:id="rId9"/>
    <p:sldId id="264" r:id="rId10"/>
    <p:sldId id="257" r:id="rId11"/>
    <p:sldId id="258" r:id="rId12"/>
    <p:sldId id="259" r:id="rId13"/>
    <p:sldId id="288" r:id="rId14"/>
    <p:sldId id="270" r:id="rId15"/>
    <p:sldId id="28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2DFF"/>
    <a:srgbClr val="8431F5"/>
    <a:srgbClr val="D5CEE3"/>
    <a:srgbClr val="8733FC"/>
    <a:srgbClr val="F39588"/>
    <a:srgbClr val="FDDBA4"/>
    <a:srgbClr val="D4CFE8"/>
    <a:srgbClr val="A5A2D2"/>
    <a:srgbClr val="EC9A90"/>
    <a:srgbClr val="D4CD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270"/>
    <p:restoredTop sz="88844"/>
  </p:normalViewPr>
  <p:slideViewPr>
    <p:cSldViewPr snapToGrid="0">
      <p:cViewPr varScale="1">
        <p:scale>
          <a:sx n="111" d="100"/>
          <a:sy n="111" d="100"/>
        </p:scale>
        <p:origin x="24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7D618-9580-944B-AD21-B0EF51126629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4556-E7CA-4B4D-873E-D94D55D6EC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595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329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56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04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50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171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20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401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267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977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3845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026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24556-E7CA-4B4D-873E-D94D55D6EC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096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A2BF6-5931-ACBA-EC10-789829C3A8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8439B1-505A-DB5D-0A77-25DC3707AD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00DCC-BDD4-31F5-93C8-F3EFAA360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A8682-252C-3DD9-E1B4-61278EA36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24C47-5711-FB76-0C70-F7DE92120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501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AD209-B0B1-144B-E0D9-13650D3DF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4C6D9E-11C2-264D-1A0D-D711D0AD3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F06BA-43EA-1BBA-1E78-A2F7C86FC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523C1-A91A-9BB3-AD85-01B521385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4BD19-1B9B-28C0-396E-EB873DD66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961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DD4610-D63D-A7A1-03DC-532DA38F39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A209DD-3137-EFC7-EAEB-3CC9D5D8F7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03694-D652-814F-9C69-45FC73466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21558-7CDB-5747-8C0C-E0D6025BD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1BFD8-BFB7-CEB3-37F6-B1BF3DAD0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160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27A27-7214-342C-A051-0A4B7CCA5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A73F9-E102-D12A-926E-0B99E62F4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D456F-C261-F520-1BB4-59757A1B0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9BCF3-8394-E748-65BE-22A3501FB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9BE62-9E3A-9272-7AFD-1B06D518C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847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59A1A-6197-1174-62DA-C789CA729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5EA36-1FC4-BF33-EA2B-B83319349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BD28A-19CF-AFF8-A50C-A611270F8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88CCF-5542-8C89-F8B1-93E614249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F3E02-29A6-F1F6-2CCA-0B72E8938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532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49CE2-B374-2626-B829-3BB044C39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88DF3-BF24-88C9-DB6D-7A8A3B1053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3C2AE-FE4F-52CE-E274-BA31B37976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B49CCA-85C9-E65F-2E38-C9E3C2619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853485-2725-0C9C-949B-39AAB8861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AEBF1-199C-8711-DBA7-9BF899348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42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75E58-E065-3DBF-C3D8-BDA9FEBDD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71DFF-4860-C4BB-77ED-EA490FA05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FE2042-C19C-3024-3B0F-3F57C43024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520D3D-FF15-CAD3-0F12-4DE4E72141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418BBA-0F64-C860-ED89-1B28649B94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AD0761-31D3-07C7-1D75-223316CEE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C5709F-40E6-46B7-644F-B716C0FE4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A2EADE-03BC-554D-E932-2B306CB94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115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6C7B8-9994-89EA-0A21-84A63CD7F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78B418-5E9B-740F-DABF-EC3CCDCB1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993F7A-0871-BBC6-5BFE-76C283888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1B9069-0ECA-9F10-DA4D-BEB960893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348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A7FAC6-310B-B831-719B-5E0EB2036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1ECDDA-F10D-39E8-8354-64E4B9498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A617D-FEEF-A848-FC6B-8E3967734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27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1B7A8-EAD1-8316-8FCF-F7E16177A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B572A-FA88-97F1-4A1A-0772170113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3EA409-F31D-1E7C-448E-E7BF2CAC88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113DC-87C0-366C-176A-8B65440A5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C9EEA6-09E3-CDBB-7AF6-1B3EB719E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F33536-9EC0-6594-D3ED-021EE4A7E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33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E8B69-9929-BBFE-49D0-674218D93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B9FCF8-A0EC-2EC7-41B8-CE2212E9F1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36B56-42E5-DFEB-8B2A-853400E3BB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84A501-54CC-C336-D7FF-44D3198F6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B868B2-3A65-9889-2414-8CE8C8C09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1DB8C-7B48-188C-DE5C-8F7F1E237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70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E43094-0D42-26C9-7344-BC7F8AD3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EE61A1-BDF0-6C78-C700-48F7CD145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FC9D7-D46E-39D1-0FDF-7002D6FCCD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E20DD-BDA6-264D-A1FD-30CAA7A772B6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13D9D-7D3C-B1D4-09B8-0F638D6BE4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80105-F852-8421-9EB5-2C3C134CB2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E3BDA-D26F-7B41-8CC4-19A01730A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6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0E31E2-058F-CA08-39A5-2BC35EB2045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524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C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8C04A2-0464-1AD2-A0A6-BF7A98E174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139" r="21139" b="4988"/>
          <a:stretch/>
        </p:blipFill>
        <p:spPr>
          <a:xfrm>
            <a:off x="64006" y="240516"/>
            <a:ext cx="5624946" cy="65158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18850E-983A-B606-95B0-1381375753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000" r="15000"/>
          <a:stretch/>
        </p:blipFill>
        <p:spPr>
          <a:xfrm>
            <a:off x="5791200" y="0"/>
            <a:ext cx="6400800" cy="685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2E3447-4F81-F131-9919-1A2AF366A7E1}"/>
              </a:ext>
            </a:extLst>
          </p:cNvPr>
          <p:cNvSpPr txBox="1"/>
          <p:nvPr/>
        </p:nvSpPr>
        <p:spPr>
          <a:xfrm>
            <a:off x="2380190" y="375980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8733FC"/>
                </a:solidFill>
                <a:latin typeface="Cerebri Sans Pro Heavy" pitchFamily="2" charset="77"/>
              </a:rPr>
              <a:t>SCRIPT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4B189E-D5F4-7F13-5BFA-6B6E8444CF1D}"/>
              </a:ext>
            </a:extLst>
          </p:cNvPr>
          <p:cNvSpPr txBox="1"/>
          <p:nvPr/>
        </p:nvSpPr>
        <p:spPr>
          <a:xfrm>
            <a:off x="8540194" y="460893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rebri Sans Pro Heavy" pitchFamily="2" charset="77"/>
              </a:rPr>
              <a:t>VIDEO</a:t>
            </a:r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E2BBB112-292D-2476-0929-E0B6143EAA3D}"/>
              </a:ext>
            </a:extLst>
          </p:cNvPr>
          <p:cNvSpPr/>
          <p:nvPr/>
        </p:nvSpPr>
        <p:spPr>
          <a:xfrm rot="5400000">
            <a:off x="5607889" y="3276600"/>
            <a:ext cx="671422" cy="304800"/>
          </a:xfrm>
          <a:prstGeom prst="triangle">
            <a:avLst/>
          </a:prstGeom>
          <a:solidFill>
            <a:srgbClr val="D4C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36746F-CEE9-B122-ABD1-E02384EA4640}"/>
              </a:ext>
            </a:extLst>
          </p:cNvPr>
          <p:cNvSpPr/>
          <p:nvPr/>
        </p:nvSpPr>
        <p:spPr>
          <a:xfrm>
            <a:off x="3981705" y="5987683"/>
            <a:ext cx="3525406" cy="4802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6DBB83-12EA-F6F6-A33A-B8E54D1149A3}"/>
              </a:ext>
            </a:extLst>
          </p:cNvPr>
          <p:cNvSpPr txBox="1"/>
          <p:nvPr/>
        </p:nvSpPr>
        <p:spPr>
          <a:xfrm>
            <a:off x="3981704" y="6058149"/>
            <a:ext cx="3604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8733FC"/>
                </a:solidFill>
                <a:latin typeface="Cerebri Sans Pro Heavy" pitchFamily="2" charset="77"/>
              </a:rPr>
              <a:t>AI Powered Visual &amp; Music Selection</a:t>
            </a:r>
          </a:p>
        </p:txBody>
      </p:sp>
    </p:spTree>
    <p:extLst>
      <p:ext uri="{BB962C8B-B14F-4D97-AF65-F5344CB8AC3E}">
        <p14:creationId xmlns:p14="http://schemas.microsoft.com/office/powerpoint/2010/main" val="175122274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8C04A2-0464-1AD2-A0A6-BF7A98E174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269" r="17269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2ABFC8-572C-50A7-5BC9-F002A1382E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000" r="15000"/>
          <a:stretch/>
        </p:blipFill>
        <p:spPr>
          <a:xfrm>
            <a:off x="5791200" y="0"/>
            <a:ext cx="6400800" cy="68580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4ADA419-9C0C-22BB-F71B-B5B094EEA43D}"/>
              </a:ext>
            </a:extLst>
          </p:cNvPr>
          <p:cNvSpPr/>
          <p:nvPr/>
        </p:nvSpPr>
        <p:spPr>
          <a:xfrm>
            <a:off x="2956956" y="5974824"/>
            <a:ext cx="6258296" cy="4802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2E3447-4F81-F131-9919-1A2AF366A7E1}"/>
              </a:ext>
            </a:extLst>
          </p:cNvPr>
          <p:cNvSpPr txBox="1"/>
          <p:nvPr/>
        </p:nvSpPr>
        <p:spPr>
          <a:xfrm>
            <a:off x="2643883" y="498945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8733FC"/>
                </a:solidFill>
                <a:latin typeface="Cerebri Sans Pro Heavy" pitchFamily="2" charset="77"/>
              </a:rPr>
              <a:t>BLOG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E71324-5164-9730-E83C-0CC5A95D912E}"/>
              </a:ext>
            </a:extLst>
          </p:cNvPr>
          <p:cNvSpPr txBox="1"/>
          <p:nvPr/>
        </p:nvSpPr>
        <p:spPr>
          <a:xfrm>
            <a:off x="3565628" y="6043122"/>
            <a:ext cx="506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8733FC"/>
                </a:solidFill>
                <a:latin typeface="Cerebri Sans Pro Heavy" pitchFamily="2" charset="77"/>
              </a:rPr>
              <a:t>AI-Powered Text Summarization &amp; Video Production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7FA4AF37-1FA9-9D3E-4604-9DEBE8C8B987}"/>
              </a:ext>
            </a:extLst>
          </p:cNvPr>
          <p:cNvSpPr/>
          <p:nvPr/>
        </p:nvSpPr>
        <p:spPr>
          <a:xfrm rot="5400000">
            <a:off x="5498591" y="3257480"/>
            <a:ext cx="851778" cy="343040"/>
          </a:xfrm>
          <a:prstGeom prst="triangle">
            <a:avLst/>
          </a:prstGeom>
          <a:solidFill>
            <a:srgbClr val="D4C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7B3721-8056-164C-7C9C-1953E324A630}"/>
              </a:ext>
            </a:extLst>
          </p:cNvPr>
          <p:cNvSpPr txBox="1"/>
          <p:nvPr/>
        </p:nvSpPr>
        <p:spPr>
          <a:xfrm>
            <a:off x="8540194" y="498945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rebri Sans Pro Heavy" pitchFamily="2" charset="77"/>
              </a:rPr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4038851338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733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C2DD7B-FAF6-535B-50D4-337391C5035A}"/>
              </a:ext>
            </a:extLst>
          </p:cNvPr>
          <p:cNvSpPr/>
          <p:nvPr/>
        </p:nvSpPr>
        <p:spPr>
          <a:xfrm>
            <a:off x="0" y="0"/>
            <a:ext cx="5815994" cy="6858000"/>
          </a:xfrm>
          <a:prstGeom prst="rect">
            <a:avLst/>
          </a:prstGeom>
          <a:solidFill>
            <a:srgbClr val="D5CE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8C04A2-0464-1AD2-A0A6-BF7A98E174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77" r="3720"/>
          <a:stretch/>
        </p:blipFill>
        <p:spPr>
          <a:xfrm>
            <a:off x="136571" y="1143921"/>
            <a:ext cx="5679423" cy="4570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98048E-140F-59F2-8EB2-58832B07228C}"/>
              </a:ext>
            </a:extLst>
          </p:cNvPr>
          <p:cNvSpPr txBox="1"/>
          <p:nvPr/>
        </p:nvSpPr>
        <p:spPr>
          <a:xfrm>
            <a:off x="1774671" y="387295"/>
            <a:ext cx="240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8733FC"/>
                </a:solidFill>
                <a:latin typeface="Cerebri Sans Pro Heavy" pitchFamily="2" charset="77"/>
              </a:rPr>
              <a:t>LONG-FORM VIDEO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E245BB-95FB-B445-B5B5-439DCC234E7E}"/>
              </a:ext>
            </a:extLst>
          </p:cNvPr>
          <p:cNvSpPr txBox="1"/>
          <p:nvPr/>
        </p:nvSpPr>
        <p:spPr>
          <a:xfrm>
            <a:off x="7998502" y="425119"/>
            <a:ext cx="2013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rebri Sans Pro Heavy" pitchFamily="2" charset="77"/>
              </a:rPr>
              <a:t>HIGHLIGHT REEL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819663A8-769B-41D0-8A3E-D14389C8F511}"/>
              </a:ext>
            </a:extLst>
          </p:cNvPr>
          <p:cNvSpPr/>
          <p:nvPr/>
        </p:nvSpPr>
        <p:spPr>
          <a:xfrm rot="5400000">
            <a:off x="5561625" y="3257478"/>
            <a:ext cx="851778" cy="343040"/>
          </a:xfrm>
          <a:prstGeom prst="triangle">
            <a:avLst/>
          </a:prstGeom>
          <a:solidFill>
            <a:srgbClr val="D4C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6F0707-27CD-0A2D-9CF2-711D978F15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403496" y="516192"/>
            <a:ext cx="3082118" cy="634180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305DDF-454C-7055-C14B-5471D69DFE71}"/>
              </a:ext>
            </a:extLst>
          </p:cNvPr>
          <p:cNvSpPr/>
          <p:nvPr/>
        </p:nvSpPr>
        <p:spPr>
          <a:xfrm>
            <a:off x="3990109" y="5974824"/>
            <a:ext cx="4168239" cy="4802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B73A0E-5E4D-5B2A-76A8-6333BF51A4D0}"/>
              </a:ext>
            </a:extLst>
          </p:cNvPr>
          <p:cNvSpPr txBox="1"/>
          <p:nvPr/>
        </p:nvSpPr>
        <p:spPr>
          <a:xfrm>
            <a:off x="3976222" y="6043122"/>
            <a:ext cx="4239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8733FC"/>
                </a:solidFill>
                <a:latin typeface="Cerebri Sans Pro Heavy" pitchFamily="2" charset="77"/>
              </a:rPr>
              <a:t>AI-Powered Video Editing &amp; Summarization</a:t>
            </a:r>
          </a:p>
        </p:txBody>
      </p:sp>
    </p:spTree>
    <p:extLst>
      <p:ext uri="{BB962C8B-B14F-4D97-AF65-F5344CB8AC3E}">
        <p14:creationId xmlns:p14="http://schemas.microsoft.com/office/powerpoint/2010/main" val="2083628584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1D94EA-194F-F09C-00FF-9ADCFBD5EF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4806BC-4DAE-0C69-FAA4-E72276520A1A}"/>
              </a:ext>
            </a:extLst>
          </p:cNvPr>
          <p:cNvSpPr txBox="1"/>
          <p:nvPr/>
        </p:nvSpPr>
        <p:spPr>
          <a:xfrm>
            <a:off x="2998438" y="1480717"/>
            <a:ext cx="6786380" cy="3785652"/>
          </a:xfrm>
          <a:prstGeom prst="rect">
            <a:avLst/>
          </a:prstGeom>
          <a:solidFill>
            <a:srgbClr val="822DFF"/>
          </a:solidFill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1A6FEBA-0EF7-6230-3768-A1067190E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Video lengths &amp; sizes for different platforms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4C0ED9D-DDEE-CE8B-4FBC-170D6855F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YouTube – 2 min to 20 min (average ~10 min) – horizontal</a:t>
            </a:r>
          </a:p>
          <a:p>
            <a:r>
              <a:rPr lang="en-US" dirty="0">
                <a:solidFill>
                  <a:schemeClr val="bg1"/>
                </a:solidFill>
              </a:rPr>
              <a:t>YouTube Shorts – under 1 min – vertical</a:t>
            </a:r>
          </a:p>
          <a:p>
            <a:r>
              <a:rPr lang="en-US" dirty="0">
                <a:solidFill>
                  <a:schemeClr val="bg1"/>
                </a:solidFill>
              </a:rPr>
              <a:t>TikTok – under 1 min – vertical</a:t>
            </a:r>
          </a:p>
          <a:p>
            <a:r>
              <a:rPr lang="en-US" dirty="0">
                <a:solidFill>
                  <a:schemeClr val="bg1"/>
                </a:solidFill>
              </a:rPr>
              <a:t>Instagram Reels – 15 to 60 sec – vertical or square</a:t>
            </a:r>
          </a:p>
          <a:p>
            <a:r>
              <a:rPr lang="en-US" dirty="0">
                <a:solidFill>
                  <a:schemeClr val="bg1"/>
                </a:solidFill>
              </a:rPr>
              <a:t>Facebook – under 1 min – horizontal or square or vertical</a:t>
            </a:r>
          </a:p>
          <a:p>
            <a:r>
              <a:rPr lang="en-US" dirty="0">
                <a:solidFill>
                  <a:schemeClr val="bg1"/>
                </a:solidFill>
              </a:rPr>
              <a:t>Twitter – under 2 min – horizontal or square</a:t>
            </a:r>
          </a:p>
          <a:p>
            <a:r>
              <a:rPr lang="en-US" dirty="0">
                <a:solidFill>
                  <a:schemeClr val="bg1"/>
                </a:solidFill>
              </a:rPr>
              <a:t>LinkedIn – under 1 min – horizontal or square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292509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1B98F0-EB96-0BA0-D8BD-3AD08C630B6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56545D-382E-95BE-0B14-B60D691EB90F}"/>
              </a:ext>
            </a:extLst>
          </p:cNvPr>
          <p:cNvSpPr txBox="1"/>
          <p:nvPr/>
        </p:nvSpPr>
        <p:spPr>
          <a:xfrm>
            <a:off x="7600123" y="539430"/>
            <a:ext cx="435996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u="sng" dirty="0">
                <a:solidFill>
                  <a:schemeClr val="bg1"/>
                </a:solidFill>
              </a:rPr>
              <a:t>Key Differentiators:</a:t>
            </a:r>
            <a:br>
              <a:rPr lang="en-US" u="sng" dirty="0">
                <a:solidFill>
                  <a:schemeClr val="bg1"/>
                </a:solidFill>
              </a:rPr>
            </a:br>
            <a:endParaRPr lang="en-US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Video Create &amp; Video Edit in One Place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AI-Based Video Summarization*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Automated long-videos to shorts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Auto Voiceover Synchronization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9EDC3E-0E3E-029E-EAD6-8D81B759805F}"/>
              </a:ext>
            </a:extLst>
          </p:cNvPr>
          <p:cNvSpPr txBox="1"/>
          <p:nvPr/>
        </p:nvSpPr>
        <p:spPr>
          <a:xfrm>
            <a:off x="7865166" y="6488668"/>
            <a:ext cx="34455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*Patent Pending</a:t>
            </a:r>
          </a:p>
        </p:txBody>
      </p:sp>
    </p:spTree>
    <p:extLst>
      <p:ext uri="{BB962C8B-B14F-4D97-AF65-F5344CB8AC3E}">
        <p14:creationId xmlns:p14="http://schemas.microsoft.com/office/powerpoint/2010/main" val="323828354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1D94EA-194F-F09C-00FF-9ADCFBD5EF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4806BC-4DAE-0C69-FAA4-E72276520A1A}"/>
              </a:ext>
            </a:extLst>
          </p:cNvPr>
          <p:cNvSpPr txBox="1"/>
          <p:nvPr/>
        </p:nvSpPr>
        <p:spPr>
          <a:xfrm>
            <a:off x="2944642" y="1777793"/>
            <a:ext cx="6786380" cy="3785652"/>
          </a:xfrm>
          <a:prstGeom prst="rect">
            <a:avLst/>
          </a:prstGeom>
          <a:solidFill>
            <a:srgbClr val="822DFF"/>
          </a:solidFill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r>
              <a:rPr lang="en-US" sz="7200" dirty="0">
                <a:solidFill>
                  <a:srgbClr val="D4CFE8"/>
                </a:solidFill>
                <a:latin typeface="Arvo" panose="02000000000000000000" pitchFamily="2" charset="77"/>
              </a:rPr>
              <a:t>DEMO</a:t>
            </a: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948906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1D94EA-194F-F09C-00FF-9ADCFBD5EF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4806BC-4DAE-0C69-FAA4-E72276520A1A}"/>
              </a:ext>
            </a:extLst>
          </p:cNvPr>
          <p:cNvSpPr txBox="1"/>
          <p:nvPr/>
        </p:nvSpPr>
        <p:spPr>
          <a:xfrm>
            <a:off x="2998438" y="1480717"/>
            <a:ext cx="6786380" cy="3785652"/>
          </a:xfrm>
          <a:prstGeom prst="rect">
            <a:avLst/>
          </a:prstGeom>
          <a:solidFill>
            <a:srgbClr val="822DFF"/>
          </a:solidFill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1A6FEBA-0EF7-6230-3768-A1067190E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Where is marketing going in 2024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4C0ED9D-DDEE-CE8B-4FBC-170D6855F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9600" dirty="0">
                <a:solidFill>
                  <a:schemeClr val="bg1"/>
                </a:solidFill>
              </a:rPr>
              <a:t>AI</a:t>
            </a:r>
          </a:p>
          <a:p>
            <a:r>
              <a:rPr lang="en-US" sz="9600" dirty="0">
                <a:solidFill>
                  <a:schemeClr val="bg1"/>
                </a:solidFill>
              </a:rPr>
              <a:t>Video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03389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1D94EA-194F-F09C-00FF-9ADCFBD5EF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4806BC-4DAE-0C69-FAA4-E72276520A1A}"/>
              </a:ext>
            </a:extLst>
          </p:cNvPr>
          <p:cNvSpPr txBox="1"/>
          <p:nvPr/>
        </p:nvSpPr>
        <p:spPr>
          <a:xfrm>
            <a:off x="2998438" y="1480717"/>
            <a:ext cx="6786380" cy="3785652"/>
          </a:xfrm>
          <a:prstGeom prst="rect">
            <a:avLst/>
          </a:prstGeom>
          <a:solidFill>
            <a:srgbClr val="822DFF"/>
          </a:solidFill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B25D08-B845-6456-E9A8-682F70A08018}"/>
              </a:ext>
            </a:extLst>
          </p:cNvPr>
          <p:cNvSpPr/>
          <p:nvPr/>
        </p:nvSpPr>
        <p:spPr>
          <a:xfrm>
            <a:off x="627429" y="2294481"/>
            <a:ext cx="3556423" cy="1231106"/>
          </a:xfrm>
          <a:prstGeom prst="rect">
            <a:avLst/>
          </a:prstGeom>
          <a:noFill/>
        </p:spPr>
        <p:txBody>
          <a:bodyPr wrap="none" lIns="121920" tIns="60960" rIns="121920" bIns="60960">
            <a:spAutoFit/>
          </a:bodyPr>
          <a:lstStyle/>
          <a:p>
            <a:pPr algn="ctr"/>
            <a:r>
              <a:rPr lang="en-US" sz="7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2x – 12x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A71C1C-7F44-AB14-5353-CDE995D924FB}"/>
              </a:ext>
            </a:extLst>
          </p:cNvPr>
          <p:cNvSpPr txBox="1"/>
          <p:nvPr/>
        </p:nvSpPr>
        <p:spPr>
          <a:xfrm>
            <a:off x="4505093" y="2349937"/>
            <a:ext cx="73595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Higher engagement with video posts on social media than text or image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1FC28C-4439-77C5-051F-DED9C649F9DC}"/>
              </a:ext>
            </a:extLst>
          </p:cNvPr>
          <p:cNvSpPr/>
          <p:nvPr/>
        </p:nvSpPr>
        <p:spPr>
          <a:xfrm>
            <a:off x="1008908" y="3845856"/>
            <a:ext cx="1998304" cy="1231106"/>
          </a:xfrm>
          <a:prstGeom prst="rect">
            <a:avLst/>
          </a:prstGeom>
          <a:noFill/>
        </p:spPr>
        <p:txBody>
          <a:bodyPr wrap="none" lIns="121920" tIns="60960" rIns="121920" bIns="60960">
            <a:spAutoFit/>
          </a:bodyPr>
          <a:lstStyle/>
          <a:p>
            <a:pPr algn="ctr"/>
            <a:r>
              <a:rPr lang="en-US" sz="7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85%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E2B4E9-3676-3688-F07F-284544DD7F4A}"/>
              </a:ext>
            </a:extLst>
          </p:cNvPr>
          <p:cNvSpPr txBox="1"/>
          <p:nvPr/>
        </p:nvSpPr>
        <p:spPr>
          <a:xfrm>
            <a:off x="3287977" y="4153631"/>
            <a:ext cx="83460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Percent of social videos watched on mute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367AAC-1DA2-0567-5B26-F0EC0F053F0E}"/>
              </a:ext>
            </a:extLst>
          </p:cNvPr>
          <p:cNvSpPr/>
          <p:nvPr/>
        </p:nvSpPr>
        <p:spPr>
          <a:xfrm>
            <a:off x="1403070" y="5136287"/>
            <a:ext cx="1499771" cy="1231106"/>
          </a:xfrm>
          <a:prstGeom prst="rect">
            <a:avLst/>
          </a:prstGeom>
          <a:noFill/>
        </p:spPr>
        <p:txBody>
          <a:bodyPr wrap="none" lIns="121920" tIns="60960" rIns="121920" bIns="60960">
            <a:spAutoFit/>
          </a:bodyPr>
          <a:lstStyle/>
          <a:p>
            <a:pPr algn="ctr"/>
            <a:r>
              <a:rPr lang="en-US" sz="7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5%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849BEE-66AB-1CF9-03A6-8E110C602808}"/>
              </a:ext>
            </a:extLst>
          </p:cNvPr>
          <p:cNvSpPr txBox="1"/>
          <p:nvPr/>
        </p:nvSpPr>
        <p:spPr>
          <a:xfrm>
            <a:off x="3545627" y="5444062"/>
            <a:ext cx="7686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Average reach of an organic social post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456018-D378-E54F-DE3C-C840239182A0}"/>
              </a:ext>
            </a:extLst>
          </p:cNvPr>
          <p:cNvSpPr/>
          <p:nvPr/>
        </p:nvSpPr>
        <p:spPr>
          <a:xfrm>
            <a:off x="1254501" y="702850"/>
            <a:ext cx="1810752" cy="1231106"/>
          </a:xfrm>
          <a:prstGeom prst="rect">
            <a:avLst/>
          </a:prstGeom>
          <a:noFill/>
        </p:spPr>
        <p:txBody>
          <a:bodyPr wrap="none" lIns="121920" tIns="60960" rIns="121920" bIns="60960">
            <a:spAutoFit/>
          </a:bodyPr>
          <a:lstStyle/>
          <a:p>
            <a:pPr algn="ctr"/>
            <a:r>
              <a:rPr lang="en-US" sz="72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2nd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F7DEE4-EA64-1E2C-68AB-98888E0D55E1}"/>
              </a:ext>
            </a:extLst>
          </p:cNvPr>
          <p:cNvSpPr txBox="1"/>
          <p:nvPr/>
        </p:nvSpPr>
        <p:spPr>
          <a:xfrm>
            <a:off x="3947138" y="888970"/>
            <a:ext cx="76869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YouTube is the 2</a:t>
            </a:r>
            <a:r>
              <a:rPr lang="en-US" sz="3200" baseline="30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nd</a:t>
            </a: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largest search engine</a:t>
            </a:r>
          </a:p>
        </p:txBody>
      </p:sp>
    </p:spTree>
    <p:extLst>
      <p:ext uri="{BB962C8B-B14F-4D97-AF65-F5344CB8AC3E}">
        <p14:creationId xmlns:p14="http://schemas.microsoft.com/office/powerpoint/2010/main" val="25582153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0E31E2-058F-CA08-39A5-2BC35EB204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5A9801-FD85-950A-F550-912BDCF58B9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1996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805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0E31E2-058F-CA08-39A5-2BC35EB2045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5A9801-FD85-950A-F550-912BDCF58B9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0" y="0"/>
            <a:ext cx="12191996" cy="68579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6709360-8382-5777-F6BF-98831A32C56F}"/>
              </a:ext>
            </a:extLst>
          </p:cNvPr>
          <p:cNvSpPr txBox="1"/>
          <p:nvPr/>
        </p:nvSpPr>
        <p:spPr>
          <a:xfrm>
            <a:off x="4623378" y="1340703"/>
            <a:ext cx="6266295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solidFill>
                  <a:schemeClr val="bg1"/>
                </a:solidFill>
                <a:latin typeface="Cerebri Sans Pro Heavy" pitchFamily="2" charset="77"/>
              </a:rPr>
              <a:t>Leverage AI to repurpose </a:t>
            </a:r>
            <a:r>
              <a:rPr lang="en-US" sz="3400" dirty="0">
                <a:solidFill>
                  <a:srgbClr val="FDDBA4"/>
                </a:solidFill>
                <a:latin typeface="Cerebri Sans Pro Heavy" pitchFamily="2" charset="77"/>
              </a:rPr>
              <a:t>existing content</a:t>
            </a:r>
            <a:r>
              <a:rPr lang="en-US" sz="3400" dirty="0">
                <a:solidFill>
                  <a:schemeClr val="bg1"/>
                </a:solidFill>
                <a:latin typeface="Cerebri Sans Pro Heavy" pitchFamily="2" charset="77"/>
              </a:rPr>
              <a:t> into </a:t>
            </a:r>
            <a:r>
              <a:rPr lang="en-US" sz="3400" dirty="0">
                <a:solidFill>
                  <a:srgbClr val="F39588"/>
                </a:solidFill>
                <a:latin typeface="Cerebri Sans Pro Heavy" pitchFamily="2" charset="77"/>
              </a:rPr>
              <a:t>high-frequency videos.</a:t>
            </a:r>
            <a:endParaRPr lang="en-US" sz="3400" dirty="0">
              <a:solidFill>
                <a:schemeClr val="bg1"/>
              </a:solidFill>
              <a:latin typeface="Cerebri Sans Pro Heavy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1525795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1D94EA-194F-F09C-00FF-9ADCFBD5EF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4806BC-4DAE-0C69-FAA4-E72276520A1A}"/>
              </a:ext>
            </a:extLst>
          </p:cNvPr>
          <p:cNvSpPr txBox="1"/>
          <p:nvPr/>
        </p:nvSpPr>
        <p:spPr>
          <a:xfrm>
            <a:off x="2998438" y="1480717"/>
            <a:ext cx="6786380" cy="3785652"/>
          </a:xfrm>
          <a:prstGeom prst="rect">
            <a:avLst/>
          </a:prstGeom>
          <a:solidFill>
            <a:srgbClr val="822DFF"/>
          </a:solidFill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1A6FEBA-0EF7-6230-3768-A1067190E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Practical </a:t>
            </a:r>
            <a:r>
              <a:rPr lang="en-US" dirty="0" err="1">
                <a:solidFill>
                  <a:schemeClr val="bg1"/>
                </a:solidFill>
              </a:rPr>
              <a:t>Takeways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4C0ED9D-DDEE-CE8B-4FBC-170D6855F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Start a YouTube Channel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Start repurposing content into videos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Blogs to videos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Stories/scripts to videos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Create highlight reels of recorded videos (webinars, training, demos, etc.)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Extract snippets from recorded videos or podcasts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751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1D94EA-194F-F09C-00FF-9ADCFBD5EF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4806BC-4DAE-0C69-FAA4-E72276520A1A}"/>
              </a:ext>
            </a:extLst>
          </p:cNvPr>
          <p:cNvSpPr txBox="1"/>
          <p:nvPr/>
        </p:nvSpPr>
        <p:spPr>
          <a:xfrm>
            <a:off x="2998438" y="1480717"/>
            <a:ext cx="6786380" cy="3785652"/>
          </a:xfrm>
          <a:prstGeom prst="rect">
            <a:avLst/>
          </a:prstGeom>
          <a:solidFill>
            <a:srgbClr val="822DFF"/>
          </a:solidFill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1A6FEBA-0EF7-6230-3768-A1067190E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Video lengths &amp; sizes for different platforms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4C0ED9D-DDEE-CE8B-4FBC-170D6855F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YouTube – 2 min to 20 min (average ~10 min) – horizontal</a:t>
            </a:r>
          </a:p>
          <a:p>
            <a:r>
              <a:rPr lang="en-US" dirty="0">
                <a:solidFill>
                  <a:schemeClr val="bg1"/>
                </a:solidFill>
              </a:rPr>
              <a:t>YouTube Shorts – under 1 min – vertical</a:t>
            </a:r>
          </a:p>
          <a:p>
            <a:r>
              <a:rPr lang="en-US" dirty="0">
                <a:solidFill>
                  <a:schemeClr val="bg1"/>
                </a:solidFill>
              </a:rPr>
              <a:t>TikTok – under 1 min – vertical</a:t>
            </a:r>
          </a:p>
          <a:p>
            <a:r>
              <a:rPr lang="en-US" dirty="0">
                <a:solidFill>
                  <a:schemeClr val="bg1"/>
                </a:solidFill>
              </a:rPr>
              <a:t>Instagram Reels – 15 to 60 sec – vertical or square</a:t>
            </a:r>
          </a:p>
          <a:p>
            <a:r>
              <a:rPr lang="en-US" dirty="0">
                <a:solidFill>
                  <a:schemeClr val="bg1"/>
                </a:solidFill>
              </a:rPr>
              <a:t>Facebook – under 1 min – horizontal or square or vertical</a:t>
            </a:r>
          </a:p>
          <a:p>
            <a:r>
              <a:rPr lang="en-US" dirty="0">
                <a:solidFill>
                  <a:schemeClr val="bg1"/>
                </a:solidFill>
              </a:rPr>
              <a:t>Twitter – under 2 min – horizontal or square</a:t>
            </a:r>
          </a:p>
          <a:p>
            <a:r>
              <a:rPr lang="en-US" dirty="0">
                <a:solidFill>
                  <a:schemeClr val="bg1"/>
                </a:solidFill>
              </a:rPr>
              <a:t>LinkedIn – under 1 min – horizontal or square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27121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1D94EA-194F-F09C-00FF-9ADCFBD5EF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54806BC-4DAE-0C69-FAA4-E72276520A1A}"/>
              </a:ext>
            </a:extLst>
          </p:cNvPr>
          <p:cNvSpPr txBox="1"/>
          <p:nvPr/>
        </p:nvSpPr>
        <p:spPr>
          <a:xfrm>
            <a:off x="2998438" y="1480717"/>
            <a:ext cx="6786380" cy="3785652"/>
          </a:xfrm>
          <a:prstGeom prst="rect">
            <a:avLst/>
          </a:prstGeom>
          <a:solidFill>
            <a:srgbClr val="822DFF"/>
          </a:solidFill>
        </p:spPr>
        <p:txBody>
          <a:bodyPr wrap="square">
            <a:spAutoFit/>
          </a:bodyPr>
          <a:lstStyle/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  <a:p>
            <a:pPr algn="ctr"/>
            <a:endParaRPr lang="en-US" sz="2400" dirty="0">
              <a:solidFill>
                <a:srgbClr val="D4CFE8"/>
              </a:solidFill>
              <a:latin typeface="Arvo" panose="02000000000000000000" pitchFamily="2" charset="77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1A6FEBA-0EF7-6230-3768-A1067190E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Some useful tools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4C0ED9D-DDEE-CE8B-4FBC-170D6855F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ChatGPT</a:t>
            </a:r>
            <a:r>
              <a:rPr lang="en-US" dirty="0">
                <a:solidFill>
                  <a:schemeClr val="bg1"/>
                </a:solidFill>
              </a:rPr>
              <a:t> – summarization, extract quotes &amp; stats</a:t>
            </a:r>
          </a:p>
          <a:p>
            <a:r>
              <a:rPr lang="en-US" dirty="0">
                <a:solidFill>
                  <a:schemeClr val="bg1"/>
                </a:solidFill>
              </a:rPr>
              <a:t>Getty, Shutterstock, Google Images for accompanying visuals</a:t>
            </a:r>
          </a:p>
          <a:p>
            <a:r>
              <a:rPr lang="en-US" dirty="0">
                <a:solidFill>
                  <a:schemeClr val="bg1"/>
                </a:solidFill>
              </a:rPr>
              <a:t>Canva – easily create or edit visuals</a:t>
            </a:r>
          </a:p>
          <a:p>
            <a:r>
              <a:rPr lang="en-US" dirty="0">
                <a:solidFill>
                  <a:schemeClr val="bg1"/>
                </a:solidFill>
              </a:rPr>
              <a:t>Pictory – text to video</a:t>
            </a:r>
          </a:p>
          <a:p>
            <a:r>
              <a:rPr lang="en-US" dirty="0" err="1">
                <a:solidFill>
                  <a:schemeClr val="bg1"/>
                </a:solidFill>
              </a:rPr>
              <a:t>Rev.com</a:t>
            </a:r>
            <a:r>
              <a:rPr lang="en-US" dirty="0">
                <a:solidFill>
                  <a:schemeClr val="bg1"/>
                </a:solidFill>
              </a:rPr>
              <a:t>, Pictory – transcribe video, caption video</a:t>
            </a:r>
          </a:p>
          <a:p>
            <a:r>
              <a:rPr lang="en-US" dirty="0">
                <a:solidFill>
                  <a:schemeClr val="bg1"/>
                </a:solidFill>
              </a:rPr>
              <a:t>Movie Maker, iMovie, Pictory – easy video editing</a:t>
            </a:r>
          </a:p>
          <a:p>
            <a:r>
              <a:rPr lang="en-US" dirty="0">
                <a:solidFill>
                  <a:schemeClr val="bg1"/>
                </a:solidFill>
              </a:rPr>
              <a:t>Hootsuite, Buffer – schedule social posts</a:t>
            </a:r>
          </a:p>
        </p:txBody>
      </p:sp>
    </p:spTree>
    <p:extLst>
      <p:ext uri="{BB962C8B-B14F-4D97-AF65-F5344CB8AC3E}">
        <p14:creationId xmlns:p14="http://schemas.microsoft.com/office/powerpoint/2010/main" val="165248344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1B98F0-EB96-0BA0-D8BD-3AD08C630B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43168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19214</TotalTime>
  <Words>378</Words>
  <Application>Microsoft Macintosh PowerPoint</Application>
  <PresentationFormat>Widescreen</PresentationFormat>
  <Paragraphs>124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Arvo</vt:lpstr>
      <vt:lpstr>Calibri</vt:lpstr>
      <vt:lpstr>Calibri Light</vt:lpstr>
      <vt:lpstr>Cerebri Sans Pro Heavy</vt:lpstr>
      <vt:lpstr>Segoe UI</vt:lpstr>
      <vt:lpstr>Office Theme</vt:lpstr>
      <vt:lpstr>PowerPoint Presentation</vt:lpstr>
      <vt:lpstr>Where is marketing going in 2024</vt:lpstr>
      <vt:lpstr>PowerPoint Presentation</vt:lpstr>
      <vt:lpstr>PowerPoint Presentation</vt:lpstr>
      <vt:lpstr>PowerPoint Presentation</vt:lpstr>
      <vt:lpstr>Practical Takeways</vt:lpstr>
      <vt:lpstr>Video lengths &amp; sizes for different platforms</vt:lpstr>
      <vt:lpstr>Some useful tools</vt:lpstr>
      <vt:lpstr>PowerPoint Presentation</vt:lpstr>
      <vt:lpstr>PowerPoint Presentation</vt:lpstr>
      <vt:lpstr>PowerPoint Presentation</vt:lpstr>
      <vt:lpstr>PowerPoint Presentation</vt:lpstr>
      <vt:lpstr>Video lengths &amp; sizes for different platforms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Shelby Burford</dc:creator>
  <cp:lastModifiedBy>VIKRAM CHALANA</cp:lastModifiedBy>
  <cp:revision>44</cp:revision>
  <dcterms:created xsi:type="dcterms:W3CDTF">2022-12-06T20:44:38Z</dcterms:created>
  <dcterms:modified xsi:type="dcterms:W3CDTF">2023-10-30T14:18:00Z</dcterms:modified>
</cp:coreProperties>
</file>

<file path=docProps/thumbnail.jpeg>
</file>